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58" r:id="rId5"/>
    <p:sldId id="259" r:id="rId6"/>
    <p:sldId id="260" r:id="rId7"/>
    <p:sldId id="261" r:id="rId8"/>
    <p:sldId id="262" r:id="rId9"/>
    <p:sldId id="263" r:id="rId10"/>
    <p:sldId id="264" r:id="rId11"/>
    <p:sldId id="265" r:id="rId12"/>
    <p:sldId id="268"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4660"/>
  </p:normalViewPr>
  <p:slideViewPr>
    <p:cSldViewPr>
      <p:cViewPr varScale="1">
        <p:scale>
          <a:sx n="63" d="100"/>
          <a:sy n="63" d="100"/>
        </p:scale>
        <p:origin x="-139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74AB03-9F54-4C0C-9752-6DB35F73D3A6}" type="datetimeFigureOut">
              <a:rPr lang="en-US" smtClean="0"/>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4AB03-9F54-4C0C-9752-6DB35F73D3A6}" type="datetimeFigureOut">
              <a:rPr lang="en-US" smtClean="0"/>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4AB03-9F54-4C0C-9752-6DB35F73D3A6}" type="datetimeFigureOut">
              <a:rPr lang="en-US" smtClean="0"/>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4AB03-9F54-4C0C-9752-6DB35F73D3A6}" type="datetimeFigureOut">
              <a:rPr lang="en-US" smtClean="0"/>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74AB03-9F54-4C0C-9752-6DB35F73D3A6}" type="datetimeFigureOut">
              <a:rPr lang="en-US" smtClean="0"/>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74AB03-9F54-4C0C-9752-6DB35F73D3A6}" type="datetimeFigureOut">
              <a:rPr lang="en-US" smtClean="0"/>
              <a:t>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74AB03-9F54-4C0C-9752-6DB35F73D3A6}" type="datetimeFigureOut">
              <a:rPr lang="en-US" smtClean="0"/>
              <a:t>12/1/2011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74AB03-9F54-4C0C-9752-6DB35F73D3A6}" type="datetimeFigureOut">
              <a:rPr lang="en-US" smtClean="0"/>
              <a:t>12/1/2011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4AB03-9F54-4C0C-9752-6DB35F73D3A6}" type="datetimeFigureOut">
              <a:rPr lang="en-US" smtClean="0"/>
              <a:t>12/1/2011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4AB03-9F54-4C0C-9752-6DB35F73D3A6}" type="datetimeFigureOut">
              <a:rPr lang="en-US" smtClean="0"/>
              <a:t>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4AB03-9F54-4C0C-9752-6DB35F73D3A6}" type="datetimeFigureOut">
              <a:rPr lang="en-US" smtClean="0"/>
              <a:t>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29EBA-C8C7-4F0C-9EAD-9144EE13FBB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4AB03-9F54-4C0C-9752-6DB35F73D3A6}" type="datetimeFigureOut">
              <a:rPr lang="en-US" smtClean="0"/>
              <a:t>12/1/2011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29EBA-C8C7-4F0C-9EAD-9144EE13FBB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lum bright="40000" contrast="-54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p:txBody>
          <a:bodyPr>
            <a:noAutofit/>
          </a:bodyPr>
          <a:lstStyle/>
          <a:p>
            <a:r>
              <a:rPr lang="en-US" sz="15000" b="1" dirty="0" smtClean="0">
                <a:latin typeface="Amienne" pitchFamily="82" charset="0"/>
              </a:rPr>
              <a:t>Festival of Food</a:t>
            </a:r>
            <a:endParaRPr lang="en-US" sz="15000" b="1" dirty="0">
              <a:latin typeface="Amienne" pitchFamily="82" charset="0"/>
            </a:endParaRP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1524000" y="-1447800"/>
            <a:ext cx="12192000" cy="97536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b="1" dirty="0" err="1" smtClean="0">
                <a:solidFill>
                  <a:schemeClr val="bg1"/>
                </a:solidFill>
                <a:latin typeface="Amienne" pitchFamily="82" charset="0"/>
              </a:rPr>
              <a:t>Samhain</a:t>
            </a:r>
            <a:endParaRPr lang="en-US" sz="9600" b="1" dirty="0">
              <a:solidFill>
                <a:schemeClr val="bg1"/>
              </a:solidFill>
              <a:latin typeface="Amienne" pitchFamily="82" charset="0"/>
            </a:endParaRPr>
          </a:p>
        </p:txBody>
      </p:sp>
      <p:sp>
        <p:nvSpPr>
          <p:cNvPr id="3" name="Content Placeholder 2"/>
          <p:cNvSpPr>
            <a:spLocks noGrp="1"/>
          </p:cNvSpPr>
          <p:nvPr>
            <p:ph idx="1"/>
          </p:nvPr>
        </p:nvSpPr>
        <p:spPr/>
        <p:txBody>
          <a:bodyPr/>
          <a:lstStyle/>
          <a:p>
            <a:r>
              <a:rPr lang="en-US" b="1" dirty="0" smtClean="0">
                <a:solidFill>
                  <a:schemeClr val="bg1"/>
                </a:solidFill>
              </a:rPr>
              <a:t>Turnips, apples, pumpkin and other gourds, nuts, mulled Wines, beef, pork, poultry. pumpkin</a:t>
            </a:r>
            <a:endParaRPr lang="en-US" b="1" dirty="0">
              <a:solidFill>
                <a:schemeClr val="bg1"/>
              </a:solidFill>
            </a:endParaRPr>
          </a:p>
        </p:txBody>
      </p:sp>
      <p:pic>
        <p:nvPicPr>
          <p:cNvPr id="8194" name="Picture 2"/>
          <p:cNvPicPr>
            <a:picLocks noChangeAspect="1" noChangeArrowheads="1"/>
          </p:cNvPicPr>
          <p:nvPr/>
        </p:nvPicPr>
        <p:blipFill>
          <a:blip r:embed="rId3" cstate="print"/>
          <a:srcRect/>
          <a:stretch>
            <a:fillRect/>
          </a:stretch>
        </p:blipFill>
        <p:spPr bwMode="auto">
          <a:xfrm>
            <a:off x="2362200" y="3771900"/>
            <a:ext cx="476250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1524000" y="-1447800"/>
            <a:ext cx="12192000" cy="97536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b="1" dirty="0">
                <a:solidFill>
                  <a:schemeClr val="bg1"/>
                </a:solidFill>
                <a:latin typeface="Amienne" pitchFamily="82" charset="0"/>
              </a:rPr>
              <a:t>Pumpkin Spice Latte</a:t>
            </a:r>
          </a:p>
        </p:txBody>
      </p:sp>
      <p:sp>
        <p:nvSpPr>
          <p:cNvPr id="3" name="Content Placeholder 2"/>
          <p:cNvSpPr>
            <a:spLocks noGrp="1"/>
          </p:cNvSpPr>
          <p:nvPr>
            <p:ph idx="1"/>
          </p:nvPr>
        </p:nvSpPr>
        <p:spPr>
          <a:xfrm>
            <a:off x="457200" y="1600200"/>
            <a:ext cx="8229600" cy="4953000"/>
          </a:xfrm>
        </p:spPr>
        <p:txBody>
          <a:bodyPr>
            <a:normAutofit fontScale="32500" lnSpcReduction="20000"/>
          </a:bodyPr>
          <a:lstStyle/>
          <a:p>
            <a:pPr>
              <a:buNone/>
            </a:pPr>
            <a:r>
              <a:rPr lang="en-US" sz="4500" dirty="0">
                <a:solidFill>
                  <a:schemeClr val="bg1"/>
                </a:solidFill>
              </a:rPr>
              <a:t> </a:t>
            </a:r>
            <a:r>
              <a:rPr lang="en-US" sz="4500" b="1" i="1" dirty="0" smtClean="0">
                <a:solidFill>
                  <a:schemeClr val="bg1"/>
                </a:solidFill>
              </a:rPr>
              <a:t>makes </a:t>
            </a:r>
            <a:r>
              <a:rPr lang="en-US" sz="4500" b="1" i="1" dirty="0">
                <a:solidFill>
                  <a:schemeClr val="bg1"/>
                </a:solidFill>
              </a:rPr>
              <a:t>1-2 servings</a:t>
            </a:r>
            <a:endParaRPr lang="en-US" sz="4500" dirty="0">
              <a:solidFill>
                <a:schemeClr val="bg1"/>
              </a:solidFill>
            </a:endParaRPr>
          </a:p>
          <a:p>
            <a:pPr>
              <a:buNone/>
            </a:pPr>
            <a:r>
              <a:rPr lang="en-US" sz="4500" b="1" i="1" dirty="0" smtClean="0">
                <a:solidFill>
                  <a:schemeClr val="bg1"/>
                </a:solidFill>
              </a:rPr>
              <a:t>	</a:t>
            </a:r>
          </a:p>
          <a:p>
            <a:pPr>
              <a:buNone/>
            </a:pPr>
            <a:r>
              <a:rPr lang="en-US" sz="4500" b="1" i="1" dirty="0" smtClean="0">
                <a:solidFill>
                  <a:schemeClr val="bg1"/>
                </a:solidFill>
              </a:rPr>
              <a:t>Ingredients</a:t>
            </a:r>
            <a:r>
              <a:rPr lang="en-US" sz="4500" b="1" i="1" dirty="0">
                <a:solidFill>
                  <a:schemeClr val="bg1"/>
                </a:solidFill>
              </a:rPr>
              <a:t>:</a:t>
            </a:r>
            <a:r>
              <a:rPr lang="en-US" sz="4500" b="1" dirty="0">
                <a:solidFill>
                  <a:schemeClr val="bg1"/>
                </a:solidFill>
              </a:rPr>
              <a:t/>
            </a:r>
            <a:br>
              <a:rPr lang="en-US" sz="4500" b="1" dirty="0">
                <a:solidFill>
                  <a:schemeClr val="bg1"/>
                </a:solidFill>
              </a:rPr>
            </a:br>
            <a:r>
              <a:rPr lang="en-US" sz="4500" b="1" dirty="0">
                <a:solidFill>
                  <a:schemeClr val="bg1"/>
                </a:solidFill>
              </a:rPr>
              <a:t>2 cups milk</a:t>
            </a:r>
            <a:br>
              <a:rPr lang="en-US" sz="4500" b="1" dirty="0">
                <a:solidFill>
                  <a:schemeClr val="bg1"/>
                </a:solidFill>
              </a:rPr>
            </a:br>
            <a:r>
              <a:rPr lang="en-US" sz="4500" b="1" dirty="0">
                <a:solidFill>
                  <a:schemeClr val="bg1"/>
                </a:solidFill>
              </a:rPr>
              <a:t>2 tablespoons canned pumpkin OR 1 teaspoon of </a:t>
            </a:r>
            <a:r>
              <a:rPr lang="en-US" sz="4500" b="1" dirty="0" err="1">
                <a:solidFill>
                  <a:schemeClr val="bg1"/>
                </a:solidFill>
              </a:rPr>
              <a:t>Torani</a:t>
            </a:r>
            <a:r>
              <a:rPr lang="en-US" sz="4500" b="1" dirty="0">
                <a:solidFill>
                  <a:schemeClr val="bg1"/>
                </a:solidFill>
              </a:rPr>
              <a:t> Pumpkin Spice Syrup (your choice)</a:t>
            </a:r>
            <a:br>
              <a:rPr lang="en-US" sz="4500" b="1" dirty="0">
                <a:solidFill>
                  <a:schemeClr val="bg1"/>
                </a:solidFill>
              </a:rPr>
            </a:br>
            <a:r>
              <a:rPr lang="en-US" sz="4500" b="1" dirty="0">
                <a:solidFill>
                  <a:schemeClr val="bg1"/>
                </a:solidFill>
              </a:rPr>
              <a:t>2 tablespoons sugar or sugar substitute - you can halve this amount</a:t>
            </a:r>
            <a:br>
              <a:rPr lang="en-US" sz="4500" b="1" dirty="0">
                <a:solidFill>
                  <a:schemeClr val="bg1"/>
                </a:solidFill>
              </a:rPr>
            </a:br>
            <a:r>
              <a:rPr lang="en-US" sz="4500" b="1" dirty="0">
                <a:solidFill>
                  <a:schemeClr val="bg1"/>
                </a:solidFill>
              </a:rPr>
              <a:t>2 tablespoons vanilla extract</a:t>
            </a:r>
            <a:br>
              <a:rPr lang="en-US" sz="4500" b="1" dirty="0">
                <a:solidFill>
                  <a:schemeClr val="bg1"/>
                </a:solidFill>
              </a:rPr>
            </a:br>
            <a:r>
              <a:rPr lang="en-US" sz="4500" b="1" dirty="0">
                <a:solidFill>
                  <a:schemeClr val="bg1"/>
                </a:solidFill>
              </a:rPr>
              <a:t>1/2 teaspoon pumpkin pie spice</a:t>
            </a:r>
            <a:br>
              <a:rPr lang="en-US" sz="4500" b="1" dirty="0">
                <a:solidFill>
                  <a:schemeClr val="bg1"/>
                </a:solidFill>
              </a:rPr>
            </a:br>
            <a:r>
              <a:rPr lang="en-US" sz="4500" b="1" dirty="0">
                <a:solidFill>
                  <a:schemeClr val="bg1"/>
                </a:solidFill>
              </a:rPr>
              <a:t>1-2 shots espresso (about 1/4 cup of espresso or 1/2 cup of strong brewed coffee if you don't have an espresso machine.)</a:t>
            </a:r>
            <a:endParaRPr lang="en-US" sz="4500" dirty="0">
              <a:solidFill>
                <a:schemeClr val="bg1"/>
              </a:solidFill>
            </a:endParaRPr>
          </a:p>
          <a:p>
            <a:pPr>
              <a:buNone/>
            </a:pPr>
            <a:r>
              <a:rPr lang="en-US" sz="4500" b="1" i="1" dirty="0">
                <a:solidFill>
                  <a:schemeClr val="bg1"/>
                </a:solidFill>
              </a:rPr>
              <a:t>Directions:</a:t>
            </a:r>
            <a:r>
              <a:rPr lang="en-US" sz="4500" b="1" dirty="0">
                <a:solidFill>
                  <a:schemeClr val="bg1"/>
                </a:solidFill>
              </a:rPr>
              <a:t/>
            </a:r>
            <a:br>
              <a:rPr lang="en-US" sz="4500" b="1" dirty="0">
                <a:solidFill>
                  <a:schemeClr val="bg1"/>
                </a:solidFill>
              </a:rPr>
            </a:br>
            <a:r>
              <a:rPr lang="en-US" sz="4500" b="1" dirty="0">
                <a:solidFill>
                  <a:schemeClr val="bg1"/>
                </a:solidFill>
              </a:rPr>
              <a:t>In a saucepan combine milk, pumpkin and sugar and cook on medium heat, stirring, until steaming. Remove from heat, stir in vanilla and spice, transfer to a blender and process for 15 seconds until foamy. If you don't have a blender, don't worry about it - just whisk the mixture really well with a wire whisk.</a:t>
            </a:r>
            <a:endParaRPr lang="en-US" sz="4500" dirty="0">
              <a:solidFill>
                <a:schemeClr val="bg1"/>
              </a:solidFill>
            </a:endParaRPr>
          </a:p>
          <a:p>
            <a:pPr>
              <a:buNone/>
            </a:pPr>
            <a:r>
              <a:rPr lang="en-US" sz="4500" b="1" dirty="0">
                <a:solidFill>
                  <a:schemeClr val="bg1"/>
                </a:solidFill>
              </a:rPr>
              <a:t>	</a:t>
            </a:r>
            <a:r>
              <a:rPr lang="en-US" sz="4500" b="1" dirty="0" smtClean="0">
                <a:solidFill>
                  <a:schemeClr val="bg1"/>
                </a:solidFill>
              </a:rPr>
              <a:t>Pour </a:t>
            </a:r>
            <a:r>
              <a:rPr lang="en-US" sz="4500" b="1" dirty="0">
                <a:solidFill>
                  <a:schemeClr val="bg1"/>
                </a:solidFill>
              </a:rPr>
              <a:t>into a large mug or two mugs. Add the espresso on top.</a:t>
            </a:r>
            <a:endParaRPr lang="en-US" sz="4500" dirty="0">
              <a:solidFill>
                <a:schemeClr val="bg1"/>
              </a:solidFill>
            </a:endParaRPr>
          </a:p>
          <a:p>
            <a:pPr>
              <a:buNone/>
            </a:pPr>
            <a:r>
              <a:rPr lang="en-US" sz="4500" b="1" i="1" dirty="0" smtClean="0">
                <a:solidFill>
                  <a:schemeClr val="bg1"/>
                </a:solidFill>
              </a:rPr>
              <a:t>	Optional</a:t>
            </a:r>
            <a:r>
              <a:rPr lang="en-US" sz="4500" b="1" dirty="0">
                <a:solidFill>
                  <a:schemeClr val="bg1"/>
                </a:solidFill>
              </a:rPr>
              <a:t>: Top with whipped cream and sprinkle pumpkin pie spice, nutmeg, or cinnamon on top.</a:t>
            </a:r>
            <a:endParaRPr lang="en-US" sz="4500" dirty="0">
              <a:solidFill>
                <a:schemeClr val="bg1"/>
              </a:solidFill>
            </a:endParaRPr>
          </a:p>
          <a:p>
            <a:pPr>
              <a:buNone/>
            </a:pPr>
            <a:r>
              <a:rPr lang="en-US" sz="4500" b="1" dirty="0" smtClean="0">
                <a:solidFill>
                  <a:schemeClr val="bg1"/>
                </a:solidFill>
              </a:rPr>
              <a:t>	Magical </a:t>
            </a:r>
            <a:r>
              <a:rPr lang="en-US" sz="4500" b="1" dirty="0">
                <a:solidFill>
                  <a:schemeClr val="bg1"/>
                </a:solidFill>
              </a:rPr>
              <a:t>Properties of Pumpkin:</a:t>
            </a:r>
            <a:endParaRPr lang="en-US" sz="4500" dirty="0">
              <a:solidFill>
                <a:schemeClr val="bg1"/>
              </a:solidFill>
            </a:endParaRPr>
          </a:p>
          <a:p>
            <a:pPr>
              <a:buNone/>
            </a:pPr>
            <a:r>
              <a:rPr lang="en-US" sz="4500" b="1" dirty="0" smtClean="0">
                <a:solidFill>
                  <a:schemeClr val="bg1"/>
                </a:solidFill>
              </a:rPr>
              <a:t>	</a:t>
            </a:r>
          </a:p>
          <a:p>
            <a:pPr>
              <a:buNone/>
            </a:pPr>
            <a:r>
              <a:rPr lang="en-US" sz="4500" b="1" dirty="0" smtClean="0">
                <a:solidFill>
                  <a:schemeClr val="bg1"/>
                </a:solidFill>
              </a:rPr>
              <a:t>Pumpkins </a:t>
            </a:r>
            <a:r>
              <a:rPr lang="en-US" sz="4500" b="1" dirty="0">
                <a:solidFill>
                  <a:schemeClr val="bg1"/>
                </a:solidFill>
              </a:rPr>
              <a:t>cooked, or pumpkin seeds are known to attract money and when paired with cinnamon, nutmeg and ginger will give it an added *oomph!*</a:t>
            </a:r>
            <a:endParaRPr lang="en-US" sz="4500" dirty="0">
              <a:solidFill>
                <a:schemeClr val="bg1"/>
              </a:solidFill>
            </a:endParaRPr>
          </a:p>
          <a:p>
            <a:endParaRPr lang="en-US"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smtClean="0">
                <a:latin typeface="Amienne" pitchFamily="82" charset="0"/>
              </a:rPr>
              <a:t>Herbs</a:t>
            </a:r>
            <a:endParaRPr lang="en-US" sz="9600" dirty="0">
              <a:latin typeface="Amienne" pitchFamily="82" charset="0"/>
            </a:endParaRPr>
          </a:p>
        </p:txBody>
      </p:sp>
      <p:sp>
        <p:nvSpPr>
          <p:cNvPr id="3" name="Content Placeholder 2"/>
          <p:cNvSpPr>
            <a:spLocks noGrp="1"/>
          </p:cNvSpPr>
          <p:nvPr>
            <p:ph idx="1"/>
          </p:nvPr>
        </p:nvSpPr>
        <p:spPr/>
        <p:txBody>
          <a:bodyPr>
            <a:normAutofit fontScale="25000" lnSpcReduction="20000"/>
          </a:bodyPr>
          <a:lstStyle/>
          <a:p>
            <a:pPr>
              <a:buNone/>
            </a:pPr>
            <a:r>
              <a:rPr lang="en-US" sz="8000" b="1" i="1" u="sng" dirty="0" smtClean="0"/>
              <a:t>Basil-</a:t>
            </a:r>
            <a:r>
              <a:rPr lang="en-US" sz="8000" dirty="0"/>
              <a:t/>
            </a:r>
            <a:br>
              <a:rPr lang="en-US" sz="8000" dirty="0"/>
            </a:br>
            <a:r>
              <a:rPr lang="en-US" sz="8000" b="1" dirty="0"/>
              <a:t>This wonderful robust herb is attributed to a variety of magical uses such as consecration, divination, exorcism, fertility, fidelity, luck, happiness, harmony, love to just name a few. Basil is bound to the planet Mars and the element </a:t>
            </a:r>
            <a:r>
              <a:rPr lang="en-US" sz="8000" b="1" dirty="0" smtClean="0"/>
              <a:t>Fire.</a:t>
            </a:r>
            <a:endParaRPr lang="en-US" sz="8000" dirty="0" smtClean="0"/>
          </a:p>
          <a:p>
            <a:pPr>
              <a:buNone/>
            </a:pPr>
            <a:r>
              <a:rPr lang="en-US" sz="8000" b="1" i="1" u="sng" dirty="0" smtClean="0"/>
              <a:t>Bay </a:t>
            </a:r>
            <a:r>
              <a:rPr lang="en-US" sz="8000" b="1" i="1" u="sng" dirty="0"/>
              <a:t>Leaves-</a:t>
            </a:r>
            <a:r>
              <a:rPr lang="en-US" sz="8000" dirty="0"/>
              <a:t/>
            </a:r>
            <a:br>
              <a:rPr lang="en-US" sz="8000" dirty="0"/>
            </a:br>
            <a:r>
              <a:rPr lang="en-US" sz="8000" b="1" dirty="0"/>
              <a:t>The Bay leaf is the leaf of two types of trees, the sweet bay tree and the laurel tree. Bay leaves are one of those herbs that should adorn every witch and non-witches' cupboards for it's fantastic flavor in soups and sauces. It's magical properties include wisdom, clairvoyance, protection and psychic power. Bay leaves are also used in aiding healing and purification. Bay leaves are also known to keep moths away and keeping your clothing and linens </a:t>
            </a:r>
            <a:r>
              <a:rPr lang="en-US" sz="8000" b="1" dirty="0" smtClean="0"/>
              <a:t>fresh.</a:t>
            </a:r>
            <a:endParaRPr lang="en-US" sz="8000" dirty="0" smtClean="0"/>
          </a:p>
          <a:p>
            <a:pPr>
              <a:buNone/>
            </a:pPr>
            <a:r>
              <a:rPr lang="en-US" sz="8000" b="1" i="1" u="sng" dirty="0" smtClean="0"/>
              <a:t>Chamomile-</a:t>
            </a:r>
            <a:r>
              <a:rPr lang="en-US" sz="8000" dirty="0"/>
              <a:t/>
            </a:r>
            <a:br>
              <a:rPr lang="en-US" sz="8000" dirty="0"/>
            </a:br>
            <a:r>
              <a:rPr lang="en-US" sz="8000" b="1" dirty="0"/>
              <a:t>Being a medicinal herb, the volatile oils are an anti-spasmodic which is used in treating indigestion as well as menstrual cramps and other common stomach ailments. Also known as an anti-inflammatory and anti-infective, chamomile is great for treating minor skin disorders. Let's not forget the wonders of having a cup of hot chamomile tea to ensure a good night's rest.</a:t>
            </a:r>
            <a:r>
              <a:rPr lang="en-US" sz="6200" b="1" dirty="0"/>
              <a:t/>
            </a:r>
            <a:br>
              <a:rPr lang="en-US" sz="6200" b="1" dirty="0"/>
            </a:br>
            <a:r>
              <a:rPr lang="en-US" sz="6200" b="1" dirty="0"/>
              <a:t/>
            </a:r>
            <a:br>
              <a:rPr lang="en-US" sz="6200" b="1" dirty="0"/>
            </a:br>
            <a:endParaRPr lang="en-US" sz="6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dirty="0" smtClean="0">
                <a:latin typeface="Amienne" pitchFamily="82" charset="0"/>
              </a:rPr>
              <a:t>Sick Times</a:t>
            </a:r>
            <a:endParaRPr lang="en-US" sz="9600" b="1" dirty="0">
              <a:latin typeface="Amienne" pitchFamily="82" charset="0"/>
            </a:endParaRPr>
          </a:p>
        </p:txBody>
      </p:sp>
      <p:sp>
        <p:nvSpPr>
          <p:cNvPr id="3" name="Content Placeholder 2"/>
          <p:cNvSpPr>
            <a:spLocks noGrp="1"/>
          </p:cNvSpPr>
          <p:nvPr>
            <p:ph idx="1"/>
          </p:nvPr>
        </p:nvSpPr>
        <p:spPr/>
        <p:txBody>
          <a:bodyPr>
            <a:normAutofit fontScale="62500" lnSpcReduction="20000"/>
          </a:bodyPr>
          <a:lstStyle/>
          <a:p>
            <a:pPr>
              <a:buNone/>
            </a:pPr>
            <a:r>
              <a:rPr lang="en-US" b="1" dirty="0"/>
              <a:t>Cough Syrup</a:t>
            </a:r>
          </a:p>
          <a:p>
            <a:pPr>
              <a:buNone/>
            </a:pPr>
            <a:r>
              <a:rPr lang="en-US" dirty="0" smtClean="0"/>
              <a:t>	2 </a:t>
            </a:r>
            <a:r>
              <a:rPr lang="en-US" dirty="0"/>
              <a:t>Cups Water</a:t>
            </a:r>
          </a:p>
          <a:p>
            <a:pPr>
              <a:buNone/>
            </a:pPr>
            <a:r>
              <a:rPr lang="en-US" dirty="0" smtClean="0"/>
              <a:t>	1 </a:t>
            </a:r>
            <a:r>
              <a:rPr lang="en-US" dirty="0"/>
              <a:t>Teaspoon Chamomile</a:t>
            </a:r>
          </a:p>
          <a:p>
            <a:pPr>
              <a:buNone/>
            </a:pPr>
            <a:r>
              <a:rPr lang="en-US" dirty="0" smtClean="0"/>
              <a:t>	2 </a:t>
            </a:r>
            <a:r>
              <a:rPr lang="en-US" dirty="0"/>
              <a:t>Teaspoons </a:t>
            </a:r>
            <a:r>
              <a:rPr lang="en-US" dirty="0" err="1"/>
              <a:t>Liquorice</a:t>
            </a:r>
            <a:r>
              <a:rPr lang="en-US" dirty="0"/>
              <a:t> Root</a:t>
            </a:r>
          </a:p>
          <a:p>
            <a:pPr>
              <a:buNone/>
            </a:pPr>
            <a:r>
              <a:rPr lang="en-US" dirty="0" smtClean="0"/>
              <a:t>	2 </a:t>
            </a:r>
            <a:r>
              <a:rPr lang="en-US" dirty="0"/>
              <a:t>Teaspoons Cherry Bark</a:t>
            </a:r>
          </a:p>
          <a:p>
            <a:pPr>
              <a:buNone/>
            </a:pPr>
            <a:r>
              <a:rPr lang="en-US" dirty="0" smtClean="0"/>
              <a:t>	1 </a:t>
            </a:r>
            <a:r>
              <a:rPr lang="en-US" dirty="0"/>
              <a:t>Teaspoon Thyme</a:t>
            </a:r>
          </a:p>
          <a:p>
            <a:pPr>
              <a:buNone/>
            </a:pPr>
            <a:r>
              <a:rPr lang="en-US" dirty="0" smtClean="0"/>
              <a:t>	1 </a:t>
            </a:r>
            <a:r>
              <a:rPr lang="en-US" dirty="0"/>
              <a:t>Teaspoon Ginger</a:t>
            </a:r>
          </a:p>
          <a:p>
            <a:pPr>
              <a:buNone/>
            </a:pPr>
            <a:r>
              <a:rPr lang="en-US" dirty="0" smtClean="0"/>
              <a:t>	3 </a:t>
            </a:r>
            <a:r>
              <a:rPr lang="en-US" dirty="0"/>
              <a:t>Cloves</a:t>
            </a:r>
          </a:p>
          <a:p>
            <a:pPr>
              <a:buNone/>
            </a:pPr>
            <a:r>
              <a:rPr lang="en-US" dirty="0" smtClean="0"/>
              <a:t>	1 </a:t>
            </a:r>
            <a:r>
              <a:rPr lang="en-US" dirty="0"/>
              <a:t>Star Anise</a:t>
            </a:r>
          </a:p>
          <a:p>
            <a:pPr>
              <a:buNone/>
            </a:pPr>
            <a:r>
              <a:rPr lang="en-US" dirty="0" smtClean="0"/>
              <a:t>	1 </a:t>
            </a:r>
            <a:r>
              <a:rPr lang="en-US" dirty="0"/>
              <a:t>Cup Sugar or Honey</a:t>
            </a:r>
          </a:p>
          <a:p>
            <a:pPr>
              <a:buNone/>
            </a:pPr>
            <a:r>
              <a:rPr lang="en-US" dirty="0" smtClean="0"/>
              <a:t>	Lemon </a:t>
            </a:r>
            <a:r>
              <a:rPr lang="en-US" dirty="0"/>
              <a:t>Juice</a:t>
            </a:r>
          </a:p>
          <a:p>
            <a:r>
              <a:rPr lang="en-US" dirty="0"/>
              <a:t>Bring the herbs and water to a boil while mixing. Place </a:t>
            </a:r>
            <a:r>
              <a:rPr lang="en-US" dirty="0" err="1"/>
              <a:t>th</a:t>
            </a:r>
            <a:r>
              <a:rPr lang="en-US" dirty="0"/>
              <a:t> lid on the pot and let simmer for 20 minutes. Strain away the herbs and add the sugar. Bring to a simmer and allow to reduce and form a syrup. Add lemon juice to taste and stir. Remove from heat and pour into a jar.</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lstStyle/>
          <a:p>
            <a:r>
              <a:rPr lang="en-US" dirty="0" smtClean="0"/>
              <a:t>For more recipes for special </a:t>
            </a:r>
            <a:r>
              <a:rPr lang="en-US" smtClean="0"/>
              <a:t>occasions: </a:t>
            </a:r>
            <a:r>
              <a:rPr lang="en-US" smtClean="0"/>
              <a:t>http</a:t>
            </a:r>
            <a:r>
              <a:rPr lang="en-US" dirty="0" smtClean="0"/>
              <a:t>://recipes.swankivy.com/precipes.html</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lum bright="51000" contrast="-50000"/>
          </a:blip>
          <a:srcRect/>
          <a:stretch>
            <a:fillRect/>
          </a:stretch>
        </p:blipFill>
        <p:spPr bwMode="auto">
          <a:xfrm>
            <a:off x="0" y="0"/>
            <a:ext cx="9144000" cy="80010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b="1" dirty="0" smtClean="0">
                <a:latin typeface="Amienne" pitchFamily="82" charset="0"/>
              </a:rPr>
              <a:t>Yule</a:t>
            </a:r>
            <a:endParaRPr lang="en-US" sz="9600" b="1" dirty="0">
              <a:latin typeface="Amienne" pitchFamily="82" charset="0"/>
            </a:endParaRPr>
          </a:p>
        </p:txBody>
      </p:sp>
      <p:sp>
        <p:nvSpPr>
          <p:cNvPr id="3" name="Content Placeholder 2"/>
          <p:cNvSpPr>
            <a:spLocks noGrp="1"/>
          </p:cNvSpPr>
          <p:nvPr>
            <p:ph idx="1"/>
          </p:nvPr>
        </p:nvSpPr>
        <p:spPr/>
        <p:txBody>
          <a:bodyPr/>
          <a:lstStyle/>
          <a:p>
            <a:r>
              <a:rPr lang="en-US" dirty="0" smtClean="0"/>
              <a:t>Cookies and cakes, fruits, nuts, pork dishes, turkey, eggnog, ginger tea, spiced cider, ale, heavy meat dishes, sugar, nutmeg, roasted apples.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362200" y="3886200"/>
            <a:ext cx="4191000" cy="278003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lum bright="51000" contrast="-50000"/>
          </a:blip>
          <a:srcRect/>
          <a:stretch>
            <a:fillRect/>
          </a:stretch>
        </p:blipFill>
        <p:spPr bwMode="auto">
          <a:xfrm>
            <a:off x="0" y="0"/>
            <a:ext cx="9144000" cy="80010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b="1" dirty="0" smtClean="0">
                <a:latin typeface="Amienne" pitchFamily="82" charset="0"/>
              </a:rPr>
              <a:t>Gingerbread Men Cookies</a:t>
            </a:r>
            <a:endParaRPr lang="en-US" sz="9600" b="1" dirty="0">
              <a:latin typeface="Amienne" pitchFamily="82" charset="0"/>
            </a:endParaRPr>
          </a:p>
        </p:txBody>
      </p:sp>
      <p:sp>
        <p:nvSpPr>
          <p:cNvPr id="3" name="Content Placeholder 2"/>
          <p:cNvSpPr>
            <a:spLocks noGrp="1"/>
          </p:cNvSpPr>
          <p:nvPr>
            <p:ph idx="1"/>
          </p:nvPr>
        </p:nvSpPr>
        <p:spPr>
          <a:xfrm>
            <a:off x="457200" y="1600200"/>
            <a:ext cx="8229600" cy="5257800"/>
          </a:xfrm>
        </p:spPr>
        <p:txBody>
          <a:bodyPr>
            <a:normAutofit fontScale="40000" lnSpcReduction="20000"/>
          </a:bodyPr>
          <a:lstStyle/>
          <a:p>
            <a:pPr>
              <a:buNone/>
            </a:pPr>
            <a:r>
              <a:rPr lang="en-US" b="1" dirty="0" smtClean="0"/>
              <a:t>Ingredients:</a:t>
            </a:r>
            <a:endParaRPr lang="en-US" dirty="0" smtClean="0"/>
          </a:p>
          <a:p>
            <a:pPr>
              <a:buNone/>
            </a:pPr>
            <a:r>
              <a:rPr lang="en-US" dirty="0" smtClean="0"/>
              <a:t>	2 1/2 cups all-purpose flour </a:t>
            </a:r>
          </a:p>
          <a:p>
            <a:pPr>
              <a:buNone/>
            </a:pPr>
            <a:r>
              <a:rPr lang="en-US" dirty="0" smtClean="0"/>
              <a:t>	1 teaspoon baking powder </a:t>
            </a:r>
          </a:p>
          <a:p>
            <a:pPr>
              <a:buNone/>
            </a:pPr>
            <a:r>
              <a:rPr lang="en-US" dirty="0" smtClean="0"/>
              <a:t>	1/4 teaspoon baking soda </a:t>
            </a:r>
          </a:p>
          <a:p>
            <a:pPr>
              <a:buNone/>
            </a:pPr>
            <a:r>
              <a:rPr lang="en-US" dirty="0" smtClean="0"/>
              <a:t>	1/4 teaspoon salt </a:t>
            </a:r>
          </a:p>
          <a:p>
            <a:pPr>
              <a:buNone/>
            </a:pPr>
            <a:r>
              <a:rPr lang="en-US" dirty="0" smtClean="0"/>
              <a:t>	1 teaspoon ground cinnamon </a:t>
            </a:r>
          </a:p>
          <a:p>
            <a:pPr>
              <a:buNone/>
            </a:pPr>
            <a:r>
              <a:rPr lang="en-US" dirty="0" smtClean="0"/>
              <a:t>	1 teaspoon ground ginger </a:t>
            </a:r>
          </a:p>
          <a:p>
            <a:pPr>
              <a:buNone/>
            </a:pPr>
            <a:r>
              <a:rPr lang="en-US" dirty="0" smtClean="0"/>
              <a:t>	1 teaspoon ground cloves </a:t>
            </a:r>
          </a:p>
          <a:p>
            <a:pPr>
              <a:buNone/>
            </a:pPr>
            <a:r>
              <a:rPr lang="en-US" dirty="0" smtClean="0"/>
              <a:t>	1/4 teaspoon ground allspice </a:t>
            </a:r>
          </a:p>
          <a:p>
            <a:pPr>
              <a:buNone/>
            </a:pPr>
            <a:r>
              <a:rPr lang="en-US" dirty="0" smtClean="0"/>
              <a:t>	1 egg </a:t>
            </a:r>
          </a:p>
          <a:p>
            <a:pPr>
              <a:buNone/>
            </a:pPr>
            <a:r>
              <a:rPr lang="en-US" dirty="0" smtClean="0"/>
              <a:t>	1 cup firmly packed brown sugar </a:t>
            </a:r>
          </a:p>
          <a:p>
            <a:pPr>
              <a:buNone/>
            </a:pPr>
            <a:r>
              <a:rPr lang="en-US" dirty="0" smtClean="0"/>
              <a:t>	2/3 cup dark molasses </a:t>
            </a:r>
          </a:p>
          <a:p>
            <a:pPr>
              <a:buNone/>
            </a:pPr>
            <a:r>
              <a:rPr lang="en-US" dirty="0" smtClean="0"/>
              <a:t>	6 tablespoons softened butter </a:t>
            </a:r>
          </a:p>
          <a:p>
            <a:pPr>
              <a:buNone/>
            </a:pPr>
            <a:r>
              <a:rPr lang="en-US" dirty="0" smtClean="0"/>
              <a:t>	Raisins for decoration </a:t>
            </a:r>
          </a:p>
          <a:p>
            <a:pPr>
              <a:buNone/>
            </a:pPr>
            <a:r>
              <a:rPr lang="en-US" b="1" dirty="0" smtClean="0"/>
              <a:t>Instructions:</a:t>
            </a:r>
            <a:endParaRPr lang="en-US" dirty="0" smtClean="0"/>
          </a:p>
          <a:p>
            <a:pPr>
              <a:buNone/>
            </a:pPr>
            <a:r>
              <a:rPr lang="en-US" dirty="0" smtClean="0"/>
              <a:t>	Sift together all the dry ingredients (everything in the ingredient list up to the allspice), and mix them up. Then, in a separate bowl, beat together the wet ingredients (everything from the egg to the butter). Once the second mixture is beaten uniformly, add the dry ingredients little by little to the wet mix, stirring until well-blended. Cover the mixture and refrigerate it for one hour. Preheat the oven to 350º F. Sift some flour onto a board and the rolling pin to avoid having the dough stick, and roll out a portion of the dough onto the board, down to 1/4-inch thickness. Use a 2-inch cookie cutter shaped like a man to cut out cookies, and place them onto a buttered cookie sheet, one inch apart. (Or you can make the men yourself using just your hands, pressing the shape out how you like.) Decorate the cookies with raisins for eyes, nose, mouth, and buttons, if you desire. Bake them for 8 minutes, or until firm. Cool on a wire rack. Note: If you'd rather not use raisins, you can always use frosting or another form of decoration to make these into gingerbread men, OR if you'd rather just have gingerbread (without making them "men"), you can just bake squares of it the same way.</a:t>
            </a:r>
          </a:p>
          <a:p>
            <a:pPr>
              <a:buNone/>
            </a:pPr>
            <a:r>
              <a:rPr lang="en-US" b="1" dirty="0" smtClean="0"/>
              <a:t>Yield: About 50 cookies</a:t>
            </a:r>
            <a:endParaRPr lang="en-US" dirty="0"/>
          </a:p>
        </p:txBody>
      </p:sp>
      <p:pic>
        <p:nvPicPr>
          <p:cNvPr id="11267" name="Picture 3"/>
          <p:cNvPicPr>
            <a:picLocks noChangeAspect="1" noChangeArrowheads="1"/>
          </p:cNvPicPr>
          <p:nvPr/>
        </p:nvPicPr>
        <p:blipFill>
          <a:blip r:embed="rId3" cstate="print"/>
          <a:srcRect/>
          <a:stretch>
            <a:fillRect/>
          </a:stretch>
        </p:blipFill>
        <p:spPr bwMode="auto">
          <a:xfrm>
            <a:off x="4343400" y="1524000"/>
            <a:ext cx="3771900" cy="251208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lum bright="-36000" contrast="-59000"/>
          </a:blip>
          <a:srcRect/>
          <a:stretch>
            <a:fillRect/>
          </a:stretch>
        </p:blipFill>
        <p:spPr bwMode="auto">
          <a:xfrm>
            <a:off x="0" y="0"/>
            <a:ext cx="9144000" cy="7551964"/>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b="1" dirty="0" err="1" smtClean="0">
                <a:solidFill>
                  <a:schemeClr val="bg1"/>
                </a:solidFill>
                <a:latin typeface="Amienne" pitchFamily="82" charset="0"/>
              </a:rPr>
              <a:t>Imbolc</a:t>
            </a:r>
            <a:endParaRPr lang="en-US" sz="9600" b="1" dirty="0">
              <a:solidFill>
                <a:schemeClr val="bg1"/>
              </a:solidFill>
              <a:latin typeface="Amienne" pitchFamily="82" charset="0"/>
            </a:endParaRPr>
          </a:p>
        </p:txBody>
      </p:sp>
      <p:sp>
        <p:nvSpPr>
          <p:cNvPr id="3" name="Content Placeholder 2"/>
          <p:cNvSpPr>
            <a:spLocks noGrp="1"/>
          </p:cNvSpPr>
          <p:nvPr>
            <p:ph idx="1"/>
          </p:nvPr>
        </p:nvSpPr>
        <p:spPr/>
        <p:txBody>
          <a:bodyPr/>
          <a:lstStyle/>
          <a:p>
            <a:r>
              <a:rPr lang="en-US" dirty="0" smtClean="0">
                <a:solidFill>
                  <a:schemeClr val="bg1"/>
                </a:solidFill>
              </a:rPr>
              <a:t>Pumpkin seeds, Sunflower seeds, Poppy seed Cakes, muffins, scones, and breads products, peppers, onions, garlic, raisins, spiced </a:t>
            </a:r>
            <a:r>
              <a:rPr lang="en-US" dirty="0">
                <a:solidFill>
                  <a:schemeClr val="bg1"/>
                </a:solidFill>
              </a:rPr>
              <a:t>w</a:t>
            </a:r>
            <a:r>
              <a:rPr lang="en-US" dirty="0" smtClean="0">
                <a:solidFill>
                  <a:schemeClr val="bg1"/>
                </a:solidFill>
              </a:rPr>
              <a:t>ines and Herbal Teas.  Bread, t</a:t>
            </a:r>
            <a:r>
              <a:rPr lang="en-US" dirty="0" smtClean="0">
                <a:solidFill>
                  <a:schemeClr val="bg1"/>
                </a:solidFill>
              </a:rPr>
              <a:t>raditional braided bread</a:t>
            </a:r>
            <a:r>
              <a:rPr lang="en-US" dirty="0" smtClean="0">
                <a:solidFill>
                  <a:schemeClr val="bg1"/>
                </a:solidFill>
              </a:rPr>
              <a:t>, milk and all dairy, corn and clover. </a:t>
            </a:r>
            <a:endParaRPr lang="en-US" dirty="0">
              <a:solidFill>
                <a:schemeClr val="bg1"/>
              </a:solidFill>
            </a:endParaRPr>
          </a:p>
        </p:txBody>
      </p:sp>
      <p:pic>
        <p:nvPicPr>
          <p:cNvPr id="2050" name="Picture 2"/>
          <p:cNvPicPr>
            <a:picLocks noChangeAspect="1" noChangeArrowheads="1"/>
          </p:cNvPicPr>
          <p:nvPr/>
        </p:nvPicPr>
        <p:blipFill>
          <a:blip r:embed="rId3" cstate="print"/>
          <a:srcRect/>
          <a:stretch>
            <a:fillRect/>
          </a:stretch>
        </p:blipFill>
        <p:spPr bwMode="auto">
          <a:xfrm>
            <a:off x="2362200" y="4083050"/>
            <a:ext cx="4162425" cy="27749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lum bright="34000" contrast="-45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b="1" dirty="0" err="1" smtClean="0">
                <a:latin typeface="Amienne" pitchFamily="82" charset="0"/>
              </a:rPr>
              <a:t>Ostara</a:t>
            </a:r>
            <a:endParaRPr lang="en-US" sz="9600" b="1" dirty="0">
              <a:latin typeface="Amienne" pitchFamily="82" charset="0"/>
            </a:endParaRPr>
          </a:p>
        </p:txBody>
      </p:sp>
      <p:sp>
        <p:nvSpPr>
          <p:cNvPr id="3" name="Content Placeholder 2"/>
          <p:cNvSpPr>
            <a:spLocks noGrp="1"/>
          </p:cNvSpPr>
          <p:nvPr>
            <p:ph idx="1"/>
          </p:nvPr>
        </p:nvSpPr>
        <p:spPr/>
        <p:txBody>
          <a:bodyPr>
            <a:normAutofit/>
          </a:bodyPr>
          <a:lstStyle/>
          <a:p>
            <a:pPr>
              <a:buNone/>
            </a:pPr>
            <a:r>
              <a:rPr lang="en-US" sz="4400" b="1" dirty="0" smtClean="0"/>
              <a:t>	Leafy green vegetables, Dairy foods, Sunflower and Pine. Flower Dishes and Sprouts. Eggs, hot cross buns and ham.</a:t>
            </a:r>
            <a:endParaRPr lang="en-US" sz="4400" b="1" dirty="0"/>
          </a:p>
        </p:txBody>
      </p:sp>
      <p:pic>
        <p:nvPicPr>
          <p:cNvPr id="3075" name="Picture 3"/>
          <p:cNvPicPr>
            <a:picLocks noChangeAspect="1" noChangeArrowheads="1"/>
          </p:cNvPicPr>
          <p:nvPr/>
        </p:nvPicPr>
        <p:blipFill>
          <a:blip r:embed="rId3" cstate="print"/>
          <a:srcRect/>
          <a:stretch>
            <a:fillRect/>
          </a:stretch>
        </p:blipFill>
        <p:spPr bwMode="auto">
          <a:xfrm>
            <a:off x="5892800" y="4419600"/>
            <a:ext cx="3251200" cy="24384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0" y="4303268"/>
            <a:ext cx="3581400" cy="2554732"/>
          </a:xfrm>
          <a:prstGeom prst="rect">
            <a:avLst/>
          </a:prstGeom>
          <a:noFill/>
          <a:ln w="9525">
            <a:noFill/>
            <a:miter lim="800000"/>
            <a:headEnd/>
            <a:tailEnd/>
          </a:ln>
        </p:spPr>
      </p:pic>
      <p:pic>
        <p:nvPicPr>
          <p:cNvPr id="3077" name="Picture 5"/>
          <p:cNvPicPr>
            <a:picLocks noChangeAspect="1" noChangeArrowheads="1"/>
          </p:cNvPicPr>
          <p:nvPr/>
        </p:nvPicPr>
        <p:blipFill>
          <a:blip r:embed="rId2" cstate="print"/>
          <a:srcRect/>
          <a:stretch>
            <a:fillRect/>
          </a:stretch>
        </p:blipFill>
        <p:spPr bwMode="auto">
          <a:xfrm>
            <a:off x="381000" y="-11430000"/>
            <a:ext cx="12192000" cy="9144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lum bright="50000" contrast="-54000"/>
          </a:blip>
          <a:srcRect/>
          <a:stretch>
            <a:fillRect/>
          </a:stretch>
        </p:blipFill>
        <p:spPr bwMode="auto">
          <a:xfrm>
            <a:off x="0" y="0"/>
            <a:ext cx="9144000" cy="137160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8500" b="1" i="1" dirty="0">
                <a:latin typeface="Amienne" pitchFamily="82" charset="0"/>
              </a:rPr>
              <a:t>May Day Maple Hearth Bread</a:t>
            </a:r>
            <a:endParaRPr lang="en-US" sz="8500" dirty="0">
              <a:latin typeface="Amienne" pitchFamily="82" charset="0"/>
            </a:endParaRPr>
          </a:p>
        </p:txBody>
      </p:sp>
      <p:sp>
        <p:nvSpPr>
          <p:cNvPr id="3" name="Content Placeholder 2"/>
          <p:cNvSpPr>
            <a:spLocks noGrp="1"/>
          </p:cNvSpPr>
          <p:nvPr>
            <p:ph idx="1"/>
          </p:nvPr>
        </p:nvSpPr>
        <p:spPr>
          <a:xfrm>
            <a:off x="457200" y="1600200"/>
            <a:ext cx="8229600" cy="4953000"/>
          </a:xfrm>
        </p:spPr>
        <p:txBody>
          <a:bodyPr>
            <a:noAutofit/>
          </a:bodyPr>
          <a:lstStyle/>
          <a:p>
            <a:pPr>
              <a:buNone/>
            </a:pPr>
            <a:r>
              <a:rPr lang="en-US" sz="1500" b="1" i="1" dirty="0" smtClean="0"/>
              <a:t>	</a:t>
            </a:r>
            <a:r>
              <a:rPr lang="en-US" sz="1800" b="1" i="1" dirty="0" smtClean="0"/>
              <a:t>1 </a:t>
            </a:r>
            <a:r>
              <a:rPr lang="en-US" sz="1800" b="1" i="1" dirty="0"/>
              <a:t>envelope active dry </a:t>
            </a:r>
            <a:r>
              <a:rPr lang="en-US" sz="1800" b="1" i="1" dirty="0" smtClean="0"/>
              <a:t>yeast</a:t>
            </a:r>
            <a:r>
              <a:rPr lang="en-US" sz="1800" dirty="0"/>
              <a:t/>
            </a:r>
            <a:br>
              <a:rPr lang="en-US" sz="1800" dirty="0"/>
            </a:br>
            <a:r>
              <a:rPr lang="en-US" sz="1800" b="1" i="1" dirty="0"/>
              <a:t>1/3 cup real maple </a:t>
            </a:r>
            <a:r>
              <a:rPr lang="en-US" sz="1800" b="1" i="1" dirty="0" smtClean="0"/>
              <a:t>syrup</a:t>
            </a:r>
            <a:r>
              <a:rPr lang="en-US" sz="1800" dirty="0"/>
              <a:t/>
            </a:r>
            <a:br>
              <a:rPr lang="en-US" sz="1800" dirty="0"/>
            </a:br>
            <a:r>
              <a:rPr lang="en-US" sz="1800" b="1" i="1" dirty="0"/>
              <a:t>¼ cup warm water (105ºF-115ºF</a:t>
            </a:r>
            <a:r>
              <a:rPr lang="en-US" sz="1800" b="1" i="1" dirty="0" smtClean="0"/>
              <a:t>)</a:t>
            </a:r>
            <a:r>
              <a:rPr lang="en-US" sz="1800" dirty="0"/>
              <a:t/>
            </a:r>
            <a:br>
              <a:rPr lang="en-US" sz="1800" dirty="0"/>
            </a:br>
            <a:r>
              <a:rPr lang="en-US" sz="1800" b="1" i="1" dirty="0"/>
              <a:t>3 cups flour</a:t>
            </a:r>
            <a:r>
              <a:rPr lang="en-US" sz="1800" dirty="0"/>
              <a:t/>
            </a:r>
            <a:br>
              <a:rPr lang="en-US" sz="1800" dirty="0"/>
            </a:br>
            <a:r>
              <a:rPr lang="en-US" sz="1800" b="1" i="1" dirty="0" smtClean="0"/>
              <a:t>3 </a:t>
            </a:r>
            <a:r>
              <a:rPr lang="en-US" sz="1800" b="1" i="1" dirty="0"/>
              <a:t>tablespoons packed brown sugar</a:t>
            </a:r>
            <a:r>
              <a:rPr lang="en-US" sz="1800" dirty="0"/>
              <a:t/>
            </a:r>
            <a:br>
              <a:rPr lang="en-US" sz="1800" dirty="0"/>
            </a:br>
            <a:r>
              <a:rPr lang="en-US" sz="1800" b="1" i="1" dirty="0" smtClean="0"/>
              <a:t>1 </a:t>
            </a:r>
            <a:r>
              <a:rPr lang="en-US" sz="1800" b="1" i="1" dirty="0"/>
              <a:t>tablespoon baking powder</a:t>
            </a:r>
            <a:r>
              <a:rPr lang="en-US" sz="1800" dirty="0"/>
              <a:t/>
            </a:r>
            <a:br>
              <a:rPr lang="en-US" sz="1800" dirty="0"/>
            </a:br>
            <a:r>
              <a:rPr lang="en-US" sz="1800" b="1" i="1" dirty="0" smtClean="0"/>
              <a:t>½ </a:t>
            </a:r>
            <a:r>
              <a:rPr lang="en-US" sz="1800" b="1" i="1" dirty="0"/>
              <a:t>teaspoon salt</a:t>
            </a:r>
            <a:r>
              <a:rPr lang="en-US" sz="1800" dirty="0"/>
              <a:t/>
            </a:r>
            <a:br>
              <a:rPr lang="en-US" sz="1800" dirty="0"/>
            </a:br>
            <a:r>
              <a:rPr lang="en-US" sz="1800" b="1" i="1" dirty="0" smtClean="0"/>
              <a:t>¼ </a:t>
            </a:r>
            <a:r>
              <a:rPr lang="en-US" sz="1800" b="1" i="1" dirty="0"/>
              <a:t>cup shortening</a:t>
            </a:r>
            <a:r>
              <a:rPr lang="en-US" sz="1800" dirty="0"/>
              <a:t/>
            </a:r>
            <a:br>
              <a:rPr lang="en-US" sz="1800" dirty="0"/>
            </a:br>
            <a:r>
              <a:rPr lang="en-US" sz="1800" b="1" dirty="0"/>
              <a:t/>
            </a:r>
            <a:br>
              <a:rPr lang="en-US" sz="1800" b="1" dirty="0"/>
            </a:br>
            <a:r>
              <a:rPr lang="en-US" sz="1800" dirty="0"/>
              <a:t/>
            </a:r>
            <a:br>
              <a:rPr lang="en-US" sz="1800" dirty="0"/>
            </a:br>
            <a:r>
              <a:rPr lang="en-US" sz="1800" b="1" i="1" dirty="0"/>
              <a:t>Directions:</a:t>
            </a:r>
            <a:r>
              <a:rPr lang="en-US" sz="1800" dirty="0"/>
              <a:t/>
            </a:r>
            <a:br>
              <a:rPr lang="en-US" sz="1800" dirty="0"/>
            </a:br>
            <a:r>
              <a:rPr lang="en-US" sz="1800" b="1" i="1" dirty="0"/>
              <a:t>Dissolve yeast in the water. Mix 1 ½ cups of the flour with the brown sugar, baking powder, and salt. Cut in shortening. Dissolve the syrup into the yeast mix too. Add yeast mix to the flour mix; stir. Add flour until dough is easy to handle. Turn onto a floured surface and knead for 1 minute. Cover and let rise for 15 minutes. Form into round, place on cookie sheet. Let rise in a warm spot for 30 minutes.</a:t>
            </a:r>
            <a:br>
              <a:rPr lang="en-US" sz="1800" b="1" i="1" dirty="0"/>
            </a:br>
            <a:r>
              <a:rPr lang="en-US" sz="1800" b="1" i="1" dirty="0"/>
              <a:t/>
            </a:r>
            <a:br>
              <a:rPr lang="en-US" sz="1800" b="1" i="1" dirty="0"/>
            </a:br>
            <a:endParaRPr lang="en-US" sz="1800" dirty="0"/>
          </a:p>
        </p:txBody>
      </p:sp>
      <p:pic>
        <p:nvPicPr>
          <p:cNvPr id="4099" name="Picture 3"/>
          <p:cNvPicPr>
            <a:picLocks noChangeAspect="1" noChangeArrowheads="1"/>
          </p:cNvPicPr>
          <p:nvPr/>
        </p:nvPicPr>
        <p:blipFill>
          <a:blip r:embed="rId3" cstate="print"/>
          <a:srcRect/>
          <a:stretch>
            <a:fillRect/>
          </a:stretch>
        </p:blipFill>
        <p:spPr bwMode="auto">
          <a:xfrm>
            <a:off x="5105400" y="1524000"/>
            <a:ext cx="3048000" cy="25527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duotone>
              <a:prstClr val="black"/>
              <a:schemeClr val="accent6">
                <a:tint val="45000"/>
                <a:satMod val="400000"/>
              </a:schemeClr>
            </a:duotone>
            <a:lum bright="48000" contrast="-69000"/>
          </a:blip>
          <a:srcRect/>
          <a:stretch>
            <a:fillRect/>
          </a:stretch>
        </p:blipFill>
        <p:spPr bwMode="auto">
          <a:xfrm>
            <a:off x="0" y="-152400"/>
            <a:ext cx="9144000" cy="7431121"/>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dirty="0" err="1" smtClean="0">
                <a:latin typeface="Amienne" pitchFamily="82" charset="0"/>
              </a:rPr>
              <a:t>Litha</a:t>
            </a:r>
            <a:endParaRPr lang="en-US" sz="9600" dirty="0">
              <a:latin typeface="Amienne" pitchFamily="82" charset="0"/>
            </a:endParaRPr>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b="1" dirty="0" smtClean="0"/>
              <a:t>Garden fresh fruits and vegetable</a:t>
            </a:r>
            <a:endParaRPr lang="en-US" b="1" dirty="0"/>
          </a:p>
          <a:p>
            <a:r>
              <a:rPr lang="en-US" b="1" dirty="0" smtClean="0"/>
              <a:t>Bright Memories Parfait </a:t>
            </a:r>
            <a:r>
              <a:rPr lang="en-US" dirty="0" smtClean="0"/>
              <a:t/>
            </a:r>
            <a:br>
              <a:rPr lang="en-US" dirty="0" smtClean="0"/>
            </a:br>
            <a:r>
              <a:rPr lang="en-US" dirty="0" smtClean="0"/>
              <a:t>1 23/4 oz package vanilla custard mix (no bake type)</a:t>
            </a:r>
            <a:br>
              <a:rPr lang="en-US" dirty="0" smtClean="0"/>
            </a:br>
            <a:r>
              <a:rPr lang="en-US" dirty="0" smtClean="0"/>
              <a:t>1/2 tsp. vanilla</a:t>
            </a:r>
            <a:br>
              <a:rPr lang="en-US" dirty="0" smtClean="0"/>
            </a:br>
            <a:r>
              <a:rPr lang="en-US" dirty="0" smtClean="0"/>
              <a:t>2 cups milk</a:t>
            </a:r>
            <a:br>
              <a:rPr lang="en-US" dirty="0" smtClean="0"/>
            </a:br>
            <a:r>
              <a:rPr lang="en-US" dirty="0" smtClean="0"/>
              <a:t>1 1lb 5oz can pineapple pie filling</a:t>
            </a:r>
            <a:br>
              <a:rPr lang="en-US" dirty="0" smtClean="0"/>
            </a:br>
            <a:r>
              <a:rPr lang="en-US" dirty="0" smtClean="0"/>
              <a:t>2 3oz packages cream cheese, softened </a:t>
            </a:r>
          </a:p>
          <a:p>
            <a:pPr>
              <a:buNone/>
            </a:pPr>
            <a:r>
              <a:rPr lang="en-US" dirty="0" smtClean="0"/>
              <a:t/>
            </a:r>
            <a:br>
              <a:rPr lang="en-US" dirty="0" smtClean="0"/>
            </a:br>
            <a:r>
              <a:rPr lang="en-US" dirty="0" smtClean="0"/>
              <a:t>In sauce pan prepare custard according to the package directions using the milk. Remove from heat. Gradually stir cheese into hot mixture, mixing well. Stir in vanilla. Chill custard mixture and pie filling separately until ready to serve. When ready to serve, spoon alternate layers of mixture and pie filling into parfait or juice glasses. Top with some type of berries if desired</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lum bright="42000" contrast="-12000"/>
          </a:blip>
          <a:srcRect/>
          <a:stretch>
            <a:fillRect/>
          </a:stretch>
        </p:blipFill>
        <p:spPr bwMode="auto">
          <a:xfrm>
            <a:off x="0" y="0"/>
            <a:ext cx="10339754" cy="68580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dirty="0" err="1" smtClean="0">
                <a:latin typeface="Amienne" pitchFamily="82" charset="0"/>
              </a:rPr>
              <a:t>Lughnasadh</a:t>
            </a:r>
            <a:r>
              <a:rPr lang="en-US" sz="9600" dirty="0" smtClean="0">
                <a:latin typeface="Amienne" pitchFamily="82" charset="0"/>
              </a:rPr>
              <a:t> / Lammas</a:t>
            </a:r>
            <a:endParaRPr lang="en-US" sz="9600" dirty="0">
              <a:latin typeface="Amienne" pitchFamily="82" charset="0"/>
            </a:endParaRPr>
          </a:p>
        </p:txBody>
      </p:sp>
      <p:sp>
        <p:nvSpPr>
          <p:cNvPr id="3" name="Content Placeholder 2"/>
          <p:cNvSpPr>
            <a:spLocks noGrp="1"/>
          </p:cNvSpPr>
          <p:nvPr>
            <p:ph idx="1"/>
          </p:nvPr>
        </p:nvSpPr>
        <p:spPr/>
        <p:txBody>
          <a:bodyPr/>
          <a:lstStyle/>
          <a:p>
            <a:r>
              <a:rPr lang="en-US" dirty="0" smtClean="0"/>
              <a:t>Apples, Grains, Breads, Berries, and other harvest foods.</a:t>
            </a:r>
            <a:br>
              <a:rPr lang="en-US" dirty="0" smtClean="0"/>
            </a:br>
            <a:r>
              <a:rPr lang="en-US" dirty="0" smtClean="0"/>
              <a:t/>
            </a:r>
            <a:br>
              <a:rPr lang="en-US" dirty="0" smtClean="0"/>
            </a:b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1981200" y="2895600"/>
            <a:ext cx="5238750" cy="35433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lum bright="45000" contrast="-54000"/>
          </a:blip>
          <a:srcRect/>
          <a:stretch>
            <a:fillRect/>
          </a:stretch>
        </p:blipFill>
        <p:spPr bwMode="auto">
          <a:xfrm>
            <a:off x="0" y="0"/>
            <a:ext cx="9144000" cy="7033846"/>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9600" dirty="0" err="1" smtClean="0">
                <a:latin typeface="Amienne" pitchFamily="82" charset="0"/>
              </a:rPr>
              <a:t>Mabon</a:t>
            </a:r>
            <a:endParaRPr lang="en-US" sz="9600" dirty="0">
              <a:latin typeface="Amienne" pitchFamily="82" charset="0"/>
            </a:endParaRPr>
          </a:p>
        </p:txBody>
      </p:sp>
      <p:sp>
        <p:nvSpPr>
          <p:cNvPr id="3" name="Content Placeholder 2"/>
          <p:cNvSpPr>
            <a:spLocks noGrp="1"/>
          </p:cNvSpPr>
          <p:nvPr>
            <p:ph idx="1"/>
          </p:nvPr>
        </p:nvSpPr>
        <p:spPr/>
        <p:txBody>
          <a:bodyPr/>
          <a:lstStyle/>
          <a:p>
            <a:pPr>
              <a:buNone/>
            </a:pPr>
            <a:r>
              <a:rPr lang="en-US" dirty="0" smtClean="0"/>
              <a:t>Breads, nuts, apples, pomegranates, and vegetables such as potatoes, carrots, and onions</a:t>
            </a:r>
            <a:endParaRPr lang="en-US" dirty="0"/>
          </a:p>
        </p:txBody>
      </p:sp>
      <p:pic>
        <p:nvPicPr>
          <p:cNvPr id="7171" name="Picture 3"/>
          <p:cNvPicPr>
            <a:picLocks noChangeAspect="1" noChangeArrowheads="1"/>
          </p:cNvPicPr>
          <p:nvPr/>
        </p:nvPicPr>
        <p:blipFill>
          <a:blip r:embed="rId3" cstate="print"/>
          <a:srcRect/>
          <a:stretch>
            <a:fillRect/>
          </a:stretch>
        </p:blipFill>
        <p:spPr bwMode="auto">
          <a:xfrm>
            <a:off x="3962400" y="2667000"/>
            <a:ext cx="3962400" cy="3962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72</TotalTime>
  <Words>182</Words>
  <Application>Microsoft Office PowerPoint</Application>
  <PresentationFormat>On-screen Show (4:3)</PresentationFormat>
  <Paragraphs>65</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Festival of Food</vt:lpstr>
      <vt:lpstr>Yule</vt:lpstr>
      <vt:lpstr>Gingerbread Men Cookies</vt:lpstr>
      <vt:lpstr>Imbolc</vt:lpstr>
      <vt:lpstr>Ostara</vt:lpstr>
      <vt:lpstr>May Day Maple Hearth Bread</vt:lpstr>
      <vt:lpstr>Litha</vt:lpstr>
      <vt:lpstr>Lughnasadh / Lammas</vt:lpstr>
      <vt:lpstr>Mabon</vt:lpstr>
      <vt:lpstr>Samhain</vt:lpstr>
      <vt:lpstr>Pumpkin Spice Latte</vt:lpstr>
      <vt:lpstr>Herbs</vt:lpstr>
      <vt:lpstr>Sick Times</vt:lpstr>
      <vt:lpstr>Slide 14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Festival of Food</dc:title>
  <dc:creator>OWNER</dc:creator>
  <cp:lastModifiedBy>OWNER</cp:lastModifiedBy>
  <cp:revision>11</cp:revision>
  <dcterms:created xsi:type="dcterms:W3CDTF">2011-12-01T21:17:20Z</dcterms:created>
  <dcterms:modified xsi:type="dcterms:W3CDTF">2011-12-01T22:29:56Z</dcterms:modified>
</cp:coreProperties>
</file>